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5" r:id="rId3"/>
    <p:sldMasterId id="2147483674" r:id="rId4"/>
  </p:sldMasterIdLst>
  <p:notesMasterIdLst>
    <p:notesMasterId r:id="rId9"/>
  </p:notesMasterIdLst>
  <p:handoutMasterIdLst>
    <p:handoutMasterId r:id="rId10"/>
  </p:handoutMasterIdLst>
  <p:sldIdLst>
    <p:sldId id="269" r:id="rId5"/>
    <p:sldId id="266" r:id="rId6"/>
    <p:sldId id="271" r:id="rId7"/>
    <p:sldId id="27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8"/>
    <a:srgbClr val="FFFFF5"/>
    <a:srgbClr val="FFFFF4"/>
    <a:srgbClr val="FFFFF3"/>
    <a:srgbClr val="FFFFFA"/>
    <a:srgbClr val="FFFFF0"/>
    <a:srgbClr val="FFFFD2"/>
    <a:srgbClr val="FFFFE1"/>
    <a:srgbClr val="FFFFFF"/>
    <a:srgbClr val="FF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2BB8-1C57-41FB-BA23-B88C11ABB637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2952-05C5-4E9F-8D25-43AD9C6216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36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CDF1-CA7C-43E8-97FA-3D69A9BBD846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F81AD-F4C0-49E5-B69C-CDBC721BA4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78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6744" y="1094798"/>
            <a:ext cx="7151255" cy="2461202"/>
          </a:xfrm>
          <a:prstGeom prst="rect">
            <a:avLst/>
          </a:prstGeom>
        </p:spPr>
        <p:txBody>
          <a:bodyPr/>
          <a:lstStyle>
            <a:lvl1pPr algn="r"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Präsentationstitel einfügen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Datum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9302400" y="1094798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Amt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9302400" y="1462633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4470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0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13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33563" y="1088795"/>
            <a:ext cx="5211618" cy="1325563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Dankesworte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9302400" y="109258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Amt</a:t>
            </a:r>
          </a:p>
        </p:txBody>
      </p:sp>
      <p:sp>
        <p:nvSpPr>
          <p:cNvPr id="7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9302400" y="1431541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12876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1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8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6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50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6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3705448"/>
            <a:ext cx="3805068" cy="25861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1544811"/>
            <a:ext cx="3805068" cy="21606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0"/>
            <a:ext cx="3805068" cy="15448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60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6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Jahresabschluss 2023 des Wasserwerk Nordheim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24.09.2025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Kämmerei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Saskia Lück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2764" y="5292436"/>
            <a:ext cx="627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>
                <a:solidFill>
                  <a:schemeClr val="bg1"/>
                </a:solidFill>
              </a:rPr>
              <a:t> Präsentation zur Sitzungsvorlage 76/ 2025 </a:t>
            </a:r>
          </a:p>
        </p:txBody>
      </p:sp>
    </p:spTree>
    <p:extLst>
      <p:ext uri="{BB962C8B-B14F-4D97-AF65-F5344CB8AC3E}">
        <p14:creationId xmlns:p14="http://schemas.microsoft.com/office/powerpoint/2010/main" val="335294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11.12.2024/13.12.2024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Jahresabschluss </a:t>
            </a:r>
            <a:r>
              <a:rPr lang="de-DE"/>
              <a:t>2022 des Wasserwerk </a:t>
            </a:r>
            <a:r>
              <a:rPr lang="de-DE" dirty="0"/>
              <a:t>Nordheim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2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395422"/>
              </p:ext>
            </p:extLst>
          </p:nvPr>
        </p:nvGraphicFramePr>
        <p:xfrm>
          <a:off x="410521" y="1368059"/>
          <a:ext cx="1124869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848">
                  <a:extLst>
                    <a:ext uri="{9D8B030D-6E8A-4147-A177-3AD203B41FA5}">
                      <a16:colId xmlns:a16="http://schemas.microsoft.com/office/drawing/2014/main" val="2271232523"/>
                    </a:ext>
                  </a:extLst>
                </a:gridCol>
                <a:gridCol w="1552313">
                  <a:extLst>
                    <a:ext uri="{9D8B030D-6E8A-4147-A177-3AD203B41FA5}">
                      <a16:colId xmlns:a16="http://schemas.microsoft.com/office/drawing/2014/main" val="582478345"/>
                    </a:ext>
                  </a:extLst>
                </a:gridCol>
                <a:gridCol w="1527485">
                  <a:extLst>
                    <a:ext uri="{9D8B030D-6E8A-4147-A177-3AD203B41FA5}">
                      <a16:colId xmlns:a16="http://schemas.microsoft.com/office/drawing/2014/main" val="2099510268"/>
                    </a:ext>
                  </a:extLst>
                </a:gridCol>
                <a:gridCol w="2446012">
                  <a:extLst>
                    <a:ext uri="{9D8B030D-6E8A-4147-A177-3AD203B41FA5}">
                      <a16:colId xmlns:a16="http://schemas.microsoft.com/office/drawing/2014/main" val="4145498966"/>
                    </a:ext>
                  </a:extLst>
                </a:gridCol>
                <a:gridCol w="1521373">
                  <a:extLst>
                    <a:ext uri="{9D8B030D-6E8A-4147-A177-3AD203B41FA5}">
                      <a16:colId xmlns:a16="http://schemas.microsoft.com/office/drawing/2014/main" val="991486921"/>
                    </a:ext>
                  </a:extLst>
                </a:gridCol>
                <a:gridCol w="1568668">
                  <a:extLst>
                    <a:ext uri="{9D8B030D-6E8A-4147-A177-3AD203B41FA5}">
                      <a16:colId xmlns:a16="http://schemas.microsoft.com/office/drawing/2014/main" val="3480738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Aktiv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31.12.2023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31.12.2022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Passiv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31.12.2023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31.12.2022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770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A. Anlagevermögen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de-DE" sz="1600" dirty="0"/>
                        <a:t>Eigenkapital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6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I. Immaterielle</a:t>
                      </a:r>
                      <a:r>
                        <a:rPr lang="de-DE" sz="1600" baseline="0" dirty="0"/>
                        <a:t> Vermögensgegenstände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92.032,54 €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92.032,54 €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600" dirty="0"/>
                        <a:t>I.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dirty="0"/>
                        <a:t>Stammkapital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25.000,00 €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25.000,00 €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03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II.</a:t>
                      </a:r>
                      <a:r>
                        <a:rPr lang="de-DE" sz="1600" baseline="0" dirty="0"/>
                        <a:t> Sachanlagen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1.202.031,00 €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1.125.594,67 €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II.</a:t>
                      </a:r>
                      <a:r>
                        <a:rPr lang="de-DE" sz="1600" baseline="0" dirty="0"/>
                        <a:t> Rücklagen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2.449,26 €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2.449,26 €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933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III.</a:t>
                      </a:r>
                      <a:r>
                        <a:rPr lang="de-DE" sz="1600" baseline="0" dirty="0"/>
                        <a:t> Gewinn/Verlust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14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Ergebnisse</a:t>
                      </a:r>
                      <a:r>
                        <a:rPr lang="de-DE" sz="1600" baseline="0" dirty="0"/>
                        <a:t> aus VJ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628.639,25 €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610.985,25 €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321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an den Haushalt abgeführt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0,00 €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0,00 €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9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Jahresfehlbetrag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-10.857,12 €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17.708,00 €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75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B. Umlaufvermögen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B. Rückstellungen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27.327,00 €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24.553,00 €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81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Forderungen</a:t>
                      </a:r>
                      <a:r>
                        <a:rPr lang="de-DE" sz="1600" baseline="0" dirty="0"/>
                        <a:t> und sonstige VermG</a:t>
                      </a:r>
                      <a:endParaRPr lang="de-D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285.151,89 €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371.035,06 €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C. Verbindlichkeiten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886.603,04 €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907.966,76 €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084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Gesamt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1.559.215,43 €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1.588.662,27</a:t>
                      </a:r>
                      <a:r>
                        <a:rPr lang="de-DE" sz="1600" baseline="0" dirty="0"/>
                        <a:t> €</a:t>
                      </a:r>
                      <a:endParaRPr lang="de-DE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Gesamt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1.559.215,43 €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1.588.662,27 €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691677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26967" y="521625"/>
            <a:ext cx="691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Eigenbetrieb „Wasserwerk Nordheim“</a:t>
            </a:r>
          </a:p>
          <a:p>
            <a:r>
              <a:rPr lang="de-DE" sz="2000" b="1" dirty="0"/>
              <a:t>Bilanz zum 31. Dezember 2023</a:t>
            </a:r>
          </a:p>
        </p:txBody>
      </p:sp>
    </p:spTree>
    <p:extLst>
      <p:ext uri="{BB962C8B-B14F-4D97-AF65-F5344CB8AC3E}">
        <p14:creationId xmlns:p14="http://schemas.microsoft.com/office/powerpoint/2010/main" val="31235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VA 11.12.2024/ GRS 13.12.2024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Jahresabschluss </a:t>
            </a:r>
            <a:r>
              <a:rPr lang="de-DE"/>
              <a:t>2022 des Wasserwerk </a:t>
            </a:r>
            <a:r>
              <a:rPr lang="de-DE" dirty="0"/>
              <a:t>Nordheim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96827"/>
              </p:ext>
            </p:extLst>
          </p:nvPr>
        </p:nvGraphicFramePr>
        <p:xfrm>
          <a:off x="427454" y="1217449"/>
          <a:ext cx="10486079" cy="506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4463">
                  <a:extLst>
                    <a:ext uri="{9D8B030D-6E8A-4147-A177-3AD203B41FA5}">
                      <a16:colId xmlns:a16="http://schemas.microsoft.com/office/drawing/2014/main" val="2271232523"/>
                    </a:ext>
                  </a:extLst>
                </a:gridCol>
                <a:gridCol w="1515156">
                  <a:extLst>
                    <a:ext uri="{9D8B030D-6E8A-4147-A177-3AD203B41FA5}">
                      <a16:colId xmlns:a16="http://schemas.microsoft.com/office/drawing/2014/main" val="2649271172"/>
                    </a:ext>
                  </a:extLst>
                </a:gridCol>
                <a:gridCol w="1572496">
                  <a:extLst>
                    <a:ext uri="{9D8B030D-6E8A-4147-A177-3AD203B41FA5}">
                      <a16:colId xmlns:a16="http://schemas.microsoft.com/office/drawing/2014/main" val="582478345"/>
                    </a:ext>
                  </a:extLst>
                </a:gridCol>
                <a:gridCol w="1431564">
                  <a:extLst>
                    <a:ext uri="{9D8B030D-6E8A-4147-A177-3AD203B41FA5}">
                      <a16:colId xmlns:a16="http://schemas.microsoft.com/office/drawing/2014/main" val="12787123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632639577"/>
                    </a:ext>
                  </a:extLst>
                </a:gridCol>
              </a:tblGrid>
              <a:tr h="426946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Plan 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31.12.2023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Veränderung</a:t>
                      </a:r>
                    </a:p>
                    <a:p>
                      <a:pPr algn="ctr"/>
                      <a:r>
                        <a:rPr lang="de-DE" sz="1600" dirty="0"/>
                        <a:t>Plan – Ist 2023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31.12.2022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770646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de-DE" sz="1600" dirty="0"/>
                        <a:t>1.</a:t>
                      </a:r>
                      <a:r>
                        <a:rPr lang="de-DE" sz="1600" baseline="0" dirty="0"/>
                        <a:t> Umsatzerlöse</a:t>
                      </a:r>
                      <a:endParaRPr lang="de-DE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855.000,00 €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754.971,83 €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- 100.028,17 €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853.459,21 €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66470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2.</a:t>
                      </a:r>
                      <a:r>
                        <a:rPr lang="de-DE" sz="1600" baseline="0" dirty="0"/>
                        <a:t> Sonstige betriebliche Erträge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8.150,00 €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6.925,23 €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- 1.224,77 €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260,96 €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032683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de-DE" sz="1600" baseline="0" dirty="0"/>
                        <a:t>3. Materialaufwand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-498.920,00 €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-556.109,99 €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+ 57.189,99 €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-545.465,57 €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933571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4. Personalaufwand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-21.380,00 €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-21.428,58 €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 + 48,58 €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-21.127,18 €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148776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5. Abschreibungen auf immaterielle VermG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-79.405,00 €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-70.798,61</a:t>
                      </a:r>
                      <a:r>
                        <a:rPr lang="de-DE" sz="1600" baseline="0" dirty="0"/>
                        <a:t> €</a:t>
                      </a:r>
                      <a:endParaRPr lang="de-DE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- 8.606,39</a:t>
                      </a:r>
                      <a:r>
                        <a:rPr lang="de-DE" sz="1600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-74.016,80</a:t>
                      </a:r>
                      <a:r>
                        <a:rPr lang="de-DE" sz="1600" baseline="0" dirty="0"/>
                        <a:t> €</a:t>
                      </a:r>
                      <a:endParaRPr lang="de-DE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321271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de-DE" sz="1600" b="0" dirty="0"/>
                        <a:t>6. Sonstige betriebliche</a:t>
                      </a:r>
                      <a:r>
                        <a:rPr lang="de-DE" sz="1600" b="0" baseline="0" dirty="0"/>
                        <a:t> Aufwendungen</a:t>
                      </a:r>
                      <a:endParaRPr lang="de-DE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-231.232,00 €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-125.714,05 €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- 105.517,95 €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-187.807,19 €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896519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7. Sonstige Zinsen und ähnliche Erträge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150,00 €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3.053,55 €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chemeClr val="tx1"/>
                          </a:solidFill>
                        </a:rPr>
                        <a:t>+2.903,55 €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198,73 €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75487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8. Zinsen und ähnliche Aufwendungen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-2.000,00 €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-3.685,95 €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>
                          <a:solidFill>
                            <a:srgbClr val="FF0000"/>
                          </a:solidFill>
                        </a:rPr>
                        <a:t>+1.685,95 €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-2.363,16 €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819923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de-DE" sz="1600" dirty="0"/>
                        <a:t>9.</a:t>
                      </a:r>
                      <a:r>
                        <a:rPr lang="de-DE" sz="1600" baseline="0" dirty="0"/>
                        <a:t> Ergebnis der gewöhnlichen Geschäftstätigkeit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27.863,00 €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-12.786,57 €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23.139,00 €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840215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10. Steuern</a:t>
                      </a:r>
                      <a:r>
                        <a:rPr lang="de-DE" sz="1600" baseline="0" dirty="0"/>
                        <a:t> vom Einkommen und vom Ertrag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-6.003,00 €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2.041,45 €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+8.044,45 €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-5.163,00 €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678002"/>
                  </a:ext>
                </a:extLst>
              </a:tr>
              <a:tr h="324747">
                <a:tc>
                  <a:txBody>
                    <a:bodyPr/>
                    <a:lstStyle/>
                    <a:p>
                      <a:r>
                        <a:rPr lang="de-DE" sz="1600" dirty="0"/>
                        <a:t>11. Sonstige</a:t>
                      </a:r>
                      <a:r>
                        <a:rPr lang="de-DE" sz="1600" baseline="0" dirty="0"/>
                        <a:t> Steuern </a:t>
                      </a:r>
                      <a:endParaRPr lang="de-DE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-160,00 €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-112,00 €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-48,00 €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-268,00 €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074829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r>
                        <a:rPr lang="de-DE" sz="1600" b="1" dirty="0"/>
                        <a:t>12. Jahresergebnis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21.700,00 €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>
                          <a:solidFill>
                            <a:srgbClr val="FF0000"/>
                          </a:solidFill>
                        </a:rPr>
                        <a:t>-10.857,12</a:t>
                      </a:r>
                      <a:r>
                        <a:rPr lang="de-DE" sz="1600" b="1" baseline="0" dirty="0">
                          <a:solidFill>
                            <a:srgbClr val="FF0000"/>
                          </a:solidFill>
                        </a:rPr>
                        <a:t> €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="1" dirty="0"/>
                        <a:t>17.708,00</a:t>
                      </a:r>
                      <a:r>
                        <a:rPr lang="de-DE" sz="1600" b="1" baseline="0" dirty="0"/>
                        <a:t> €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91677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26967" y="521625"/>
            <a:ext cx="852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Eigenbetrieb „Wasserwerk Nordheim“</a:t>
            </a:r>
          </a:p>
          <a:p>
            <a:r>
              <a:rPr lang="de-DE" sz="2000" b="1" dirty="0"/>
              <a:t>Gewinn- und Verslustrechnung für das Wirtschaftsjahr Bilanz  2023</a:t>
            </a:r>
          </a:p>
        </p:txBody>
      </p:sp>
      <p:sp>
        <p:nvSpPr>
          <p:cNvPr id="4" name="Legende mit Linie 1 3"/>
          <p:cNvSpPr/>
          <p:nvPr/>
        </p:nvSpPr>
        <p:spPr>
          <a:xfrm>
            <a:off x="7539258" y="0"/>
            <a:ext cx="2514600" cy="1092985"/>
          </a:xfrm>
          <a:prstGeom prst="borderCallout1">
            <a:avLst>
              <a:gd name="adj1" fmla="val 101074"/>
              <a:gd name="adj2" fmla="val 24405"/>
              <a:gd name="adj3" fmla="val 350089"/>
              <a:gd name="adj4" fmla="val 1873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darin Konzessionsabgabe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2023: 0 €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2022: 42.195,07 €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2021: 91.697,97 €</a:t>
            </a:r>
          </a:p>
        </p:txBody>
      </p:sp>
      <p:sp>
        <p:nvSpPr>
          <p:cNvPr id="11" name="Legende mit Linie 1 3">
            <a:extLst>
              <a:ext uri="{FF2B5EF4-FFF2-40B4-BE49-F238E27FC236}">
                <a16:creationId xmlns:a16="http://schemas.microsoft.com/office/drawing/2014/main" id="{9B1914FB-0DE3-422B-B6CB-AC1A9FB3F8E5}"/>
              </a:ext>
            </a:extLst>
          </p:cNvPr>
          <p:cNvSpPr/>
          <p:nvPr/>
        </p:nvSpPr>
        <p:spPr>
          <a:xfrm>
            <a:off x="4838700" y="247577"/>
            <a:ext cx="2514600" cy="568837"/>
          </a:xfrm>
          <a:prstGeom prst="borderCallout1">
            <a:avLst>
              <a:gd name="adj1" fmla="val 102298"/>
              <a:gd name="adj2" fmla="val 81980"/>
              <a:gd name="adj3" fmla="val 633752"/>
              <a:gd name="adj4" fmla="val 6351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Geplant mit Konzessionsabgabe</a:t>
            </a:r>
          </a:p>
        </p:txBody>
      </p:sp>
    </p:spTree>
    <p:extLst>
      <p:ext uri="{BB962C8B-B14F-4D97-AF65-F5344CB8AC3E}">
        <p14:creationId xmlns:p14="http://schemas.microsoft.com/office/powerpoint/2010/main" val="294876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VA 11.12.2024/ GRS 13.12.2024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Jahresabschluss </a:t>
            </a:r>
            <a:r>
              <a:rPr lang="de-DE"/>
              <a:t>2022 des Wasserwerk </a:t>
            </a:r>
            <a:r>
              <a:rPr lang="de-DE" dirty="0"/>
              <a:t>Nordheim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26967" y="521625"/>
            <a:ext cx="852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Eigenbetrieb „Wasserwerk Nordheim“</a:t>
            </a:r>
          </a:p>
          <a:p>
            <a:r>
              <a:rPr lang="de-DE" sz="2000" b="1" dirty="0"/>
              <a:t>Feststellung des Jahresgewinns 2023</a:t>
            </a:r>
          </a:p>
        </p:txBody>
      </p:sp>
      <p:sp>
        <p:nvSpPr>
          <p:cNvPr id="5" name="Rechteck 4"/>
          <p:cNvSpPr/>
          <p:nvPr/>
        </p:nvSpPr>
        <p:spPr>
          <a:xfrm>
            <a:off x="394162" y="1942329"/>
            <a:ext cx="10484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u="sng" dirty="0">
                <a:latin typeface="Calibri" panose="020F0502020204030204" pitchFamily="34" charset="0"/>
              </a:rPr>
              <a:t>Beschlussvorschlag: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Calibri" panose="020F0502020204030204" pitchFamily="34" charset="0"/>
              </a:rPr>
              <a:t>Der Jahresabschluss 2023 des Eigenbetriebs Wasserwerk Nordheim wird entsprechend der </a:t>
            </a:r>
            <a:r>
              <a:rPr lang="de-DE" sz="2800" b="1" dirty="0">
                <a:latin typeface="Calibri" panose="020F0502020204030204" pitchFamily="34" charset="0"/>
              </a:rPr>
              <a:t>Anlage 1</a:t>
            </a:r>
            <a:r>
              <a:rPr lang="de-DE" sz="2800" dirty="0">
                <a:latin typeface="Calibri" panose="020F0502020204030204" pitchFamily="34" charset="0"/>
              </a:rPr>
              <a:t> festgestellt.</a:t>
            </a:r>
          </a:p>
          <a:p>
            <a:pPr marL="514350" indent="-514350">
              <a:buAutoNum type="arabicPeriod"/>
            </a:pPr>
            <a:r>
              <a:rPr lang="de-DE" sz="2800" dirty="0">
                <a:latin typeface="Calibri" panose="020F0502020204030204" pitchFamily="34" charset="0"/>
              </a:rPr>
              <a:t>Der Jahresverlust in Höhe von </a:t>
            </a:r>
            <a:r>
              <a:rPr lang="de-DE" sz="2800" b="1" dirty="0">
                <a:latin typeface="Calibri" panose="020F0502020204030204" pitchFamily="34" charset="0"/>
              </a:rPr>
              <a:t>10.857,12 EUR </a:t>
            </a:r>
            <a:r>
              <a:rPr lang="de-DE" sz="2800" dirty="0">
                <a:latin typeface="Calibri" panose="020F0502020204030204" pitchFamily="34" charset="0"/>
              </a:rPr>
              <a:t>wird mit bestehenden Gewinnvorträgen verrechnet.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892496835"/>
      </p:ext>
    </p:extLst>
  </p:cSld>
  <p:clrMapOvr>
    <a:masterClrMapping/>
  </p:clrMapOvr>
</p:sld>
</file>

<file path=ppt/theme/theme1.xml><?xml version="1.0" encoding="utf-8"?>
<a:theme xmlns:a="http://schemas.openxmlformats.org/drawingml/2006/main" name="Nordheim 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rdheim 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417</Words>
  <Application>Microsoft Office PowerPoint</Application>
  <PresentationFormat>Breitbild</PresentationFormat>
  <Paragraphs>137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Nordheim Titelfolie</vt:lpstr>
      <vt:lpstr>Benutzerdefiniertes Design</vt:lpstr>
      <vt:lpstr>1_Benutzerdefiniertes Design</vt:lpstr>
      <vt:lpstr>Nordheim Schlussfolie</vt:lpstr>
      <vt:lpstr>Jahresabschluss 2023 des Wasserwerk Nordheim</vt:lpstr>
      <vt:lpstr>PowerPoint-Präsentation</vt:lpstr>
      <vt:lpstr>PowerPoint-Präsentation</vt:lpstr>
      <vt:lpstr>PowerPoint-Präsentation</vt:lpstr>
    </vt:vector>
  </TitlesOfParts>
  <Company>Gemeinde Nordheim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Link, Silas</dc:creator>
  <cp:lastModifiedBy>Eichhorn, Robin</cp:lastModifiedBy>
  <cp:revision>73</cp:revision>
  <dcterms:created xsi:type="dcterms:W3CDTF">2022-02-15T08:04:46Z</dcterms:created>
  <dcterms:modified xsi:type="dcterms:W3CDTF">2025-09-24T11:38:13Z</dcterms:modified>
</cp:coreProperties>
</file>